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62"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711"/>
    <p:restoredTop sz="81259"/>
  </p:normalViewPr>
  <p:slideViewPr>
    <p:cSldViewPr snapToGrid="0" snapToObjects="1">
      <p:cViewPr varScale="1">
        <p:scale>
          <a:sx n="95" d="100"/>
          <a:sy n="95" d="100"/>
        </p:scale>
        <p:origin x="464" y="176"/>
      </p:cViewPr>
      <p:guideLst/>
    </p:cSldViewPr>
  </p:slid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39DCA4-706C-F144-8681-5B5C6E09882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1EA44E3-9EC0-BA48-ADC8-0B1C4B0348E3}">
      <dgm:prSet/>
      <dgm:spPr/>
      <dgm:t>
        <a:bodyPr/>
        <a:lstStyle/>
        <a:p>
          <a:pPr rtl="0"/>
          <a:r>
            <a:rPr lang="en-US" smtClean="0"/>
            <a:t>Recognition of patterns.</a:t>
          </a:r>
          <a:endParaRPr lang="en-US"/>
        </a:p>
      </dgm:t>
    </dgm:pt>
    <dgm:pt modelId="{D02904DD-FB0C-AC49-ADD9-AABA8E086CA6}" type="parTrans" cxnId="{F52BF0CF-8848-7743-8E8C-BFCDA431D449}">
      <dgm:prSet/>
      <dgm:spPr/>
      <dgm:t>
        <a:bodyPr/>
        <a:lstStyle/>
        <a:p>
          <a:endParaRPr lang="en-US"/>
        </a:p>
      </dgm:t>
    </dgm:pt>
    <dgm:pt modelId="{6E0F9E27-5E69-B94B-8F98-6C07A43C9FBE}" type="sibTrans" cxnId="{F52BF0CF-8848-7743-8E8C-BFCDA431D449}">
      <dgm:prSet/>
      <dgm:spPr/>
      <dgm:t>
        <a:bodyPr/>
        <a:lstStyle/>
        <a:p>
          <a:endParaRPr lang="en-US"/>
        </a:p>
      </dgm:t>
    </dgm:pt>
    <dgm:pt modelId="{D066667F-3545-4F44-A4A6-520D76CB3E16}">
      <dgm:prSet/>
      <dgm:spPr/>
      <dgm:t>
        <a:bodyPr/>
        <a:lstStyle/>
        <a:p>
          <a:pPr rtl="0"/>
          <a:r>
            <a:rPr lang="en-US" smtClean="0"/>
            <a:t>Data mining is the process of sorting through large data sets to identify patterns and establish relationships to solve problems through data analysis. Data mining tools allow enterprises to predict future trends.</a:t>
          </a:r>
          <a:endParaRPr lang="en-US"/>
        </a:p>
      </dgm:t>
    </dgm:pt>
    <dgm:pt modelId="{2D9F2D15-5BF7-A245-B26D-3605C4A1A5C6}" type="parTrans" cxnId="{055601DC-89E5-AD49-8A86-DBDC5D6949F0}">
      <dgm:prSet/>
      <dgm:spPr/>
      <dgm:t>
        <a:bodyPr/>
        <a:lstStyle/>
        <a:p>
          <a:endParaRPr lang="en-US"/>
        </a:p>
      </dgm:t>
    </dgm:pt>
    <dgm:pt modelId="{13B557F7-24EB-DB41-931B-58A7FD4F8AFC}" type="sibTrans" cxnId="{055601DC-89E5-AD49-8A86-DBDC5D6949F0}">
      <dgm:prSet/>
      <dgm:spPr/>
      <dgm:t>
        <a:bodyPr/>
        <a:lstStyle/>
        <a:p>
          <a:endParaRPr lang="en-US"/>
        </a:p>
      </dgm:t>
    </dgm:pt>
    <dgm:pt modelId="{42D509CB-27BC-3843-8AE2-61E6AFE9F1BD}" type="pres">
      <dgm:prSet presAssocID="{1D39DCA4-706C-F144-8681-5B5C6E09882E}" presName="linear" presStyleCnt="0">
        <dgm:presLayoutVars>
          <dgm:animLvl val="lvl"/>
          <dgm:resizeHandles val="exact"/>
        </dgm:presLayoutVars>
      </dgm:prSet>
      <dgm:spPr/>
    </dgm:pt>
    <dgm:pt modelId="{6551164F-695E-3747-9793-41BF843C8DDB}" type="pres">
      <dgm:prSet presAssocID="{31EA44E3-9EC0-BA48-ADC8-0B1C4B0348E3}" presName="parentText" presStyleLbl="node1" presStyleIdx="0" presStyleCnt="2">
        <dgm:presLayoutVars>
          <dgm:chMax val="0"/>
          <dgm:bulletEnabled val="1"/>
        </dgm:presLayoutVars>
      </dgm:prSet>
      <dgm:spPr/>
    </dgm:pt>
    <dgm:pt modelId="{63C291F2-1889-7346-8B3C-6678E734AA25}" type="pres">
      <dgm:prSet presAssocID="{6E0F9E27-5E69-B94B-8F98-6C07A43C9FBE}" presName="spacer" presStyleCnt="0"/>
      <dgm:spPr/>
    </dgm:pt>
    <dgm:pt modelId="{249DBF68-D6E8-E540-967F-CCB9A3414879}" type="pres">
      <dgm:prSet presAssocID="{D066667F-3545-4F44-A4A6-520D76CB3E16}" presName="parentText" presStyleLbl="node1" presStyleIdx="1" presStyleCnt="2">
        <dgm:presLayoutVars>
          <dgm:chMax val="0"/>
          <dgm:bulletEnabled val="1"/>
        </dgm:presLayoutVars>
      </dgm:prSet>
      <dgm:spPr/>
    </dgm:pt>
  </dgm:ptLst>
  <dgm:cxnLst>
    <dgm:cxn modelId="{F52BF0CF-8848-7743-8E8C-BFCDA431D449}" srcId="{1D39DCA4-706C-F144-8681-5B5C6E09882E}" destId="{31EA44E3-9EC0-BA48-ADC8-0B1C4B0348E3}" srcOrd="0" destOrd="0" parTransId="{D02904DD-FB0C-AC49-ADD9-AABA8E086CA6}" sibTransId="{6E0F9E27-5E69-B94B-8F98-6C07A43C9FBE}"/>
    <dgm:cxn modelId="{16B1B5FB-37B1-B74E-A2F5-F15317D638C3}" type="presOf" srcId="{31EA44E3-9EC0-BA48-ADC8-0B1C4B0348E3}" destId="{6551164F-695E-3747-9793-41BF843C8DDB}" srcOrd="0" destOrd="0" presId="urn:microsoft.com/office/officeart/2005/8/layout/vList2"/>
    <dgm:cxn modelId="{055601DC-89E5-AD49-8A86-DBDC5D6949F0}" srcId="{1D39DCA4-706C-F144-8681-5B5C6E09882E}" destId="{D066667F-3545-4F44-A4A6-520D76CB3E16}" srcOrd="1" destOrd="0" parTransId="{2D9F2D15-5BF7-A245-B26D-3605C4A1A5C6}" sibTransId="{13B557F7-24EB-DB41-931B-58A7FD4F8AFC}"/>
    <dgm:cxn modelId="{091D04D6-D2E2-0E4C-9583-95C40C09EF55}" type="presOf" srcId="{D066667F-3545-4F44-A4A6-520D76CB3E16}" destId="{249DBF68-D6E8-E540-967F-CCB9A3414879}" srcOrd="0" destOrd="0" presId="urn:microsoft.com/office/officeart/2005/8/layout/vList2"/>
    <dgm:cxn modelId="{684855CF-BF69-8649-82B5-4A89A63ECAEF}" type="presOf" srcId="{1D39DCA4-706C-F144-8681-5B5C6E09882E}" destId="{42D509CB-27BC-3843-8AE2-61E6AFE9F1BD}" srcOrd="0" destOrd="0" presId="urn:microsoft.com/office/officeart/2005/8/layout/vList2"/>
    <dgm:cxn modelId="{1B22010E-00DC-C44E-BF32-8FF107D542E0}" type="presParOf" srcId="{42D509CB-27BC-3843-8AE2-61E6AFE9F1BD}" destId="{6551164F-695E-3747-9793-41BF843C8DDB}" srcOrd="0" destOrd="0" presId="urn:microsoft.com/office/officeart/2005/8/layout/vList2"/>
    <dgm:cxn modelId="{DBC5756E-105C-6B4F-9AAA-DD9835ED0C57}" type="presParOf" srcId="{42D509CB-27BC-3843-8AE2-61E6AFE9F1BD}" destId="{63C291F2-1889-7346-8B3C-6678E734AA25}" srcOrd="1" destOrd="0" presId="urn:microsoft.com/office/officeart/2005/8/layout/vList2"/>
    <dgm:cxn modelId="{B3DB8AD0-7E6D-7B42-9D75-A92934E7B592}" type="presParOf" srcId="{42D509CB-27BC-3843-8AE2-61E6AFE9F1BD}" destId="{249DBF68-D6E8-E540-967F-CCB9A341487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1164F-695E-3747-9793-41BF843C8DDB}">
      <dsp:nvSpPr>
        <dsp:cNvPr id="0" name=""/>
        <dsp:cNvSpPr/>
      </dsp:nvSpPr>
      <dsp:spPr>
        <a:xfrm>
          <a:off x="0" y="18790"/>
          <a:ext cx="10515600" cy="211367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US" sz="3000" kern="1200" smtClean="0"/>
            <a:t>Recognition of patterns.</a:t>
          </a:r>
          <a:endParaRPr lang="en-US" sz="3000" kern="1200"/>
        </a:p>
      </dsp:txBody>
      <dsp:txXfrm>
        <a:off x="103181" y="121971"/>
        <a:ext cx="10309238" cy="1907316"/>
      </dsp:txXfrm>
    </dsp:sp>
    <dsp:sp modelId="{249DBF68-D6E8-E540-967F-CCB9A3414879}">
      <dsp:nvSpPr>
        <dsp:cNvPr id="0" name=""/>
        <dsp:cNvSpPr/>
      </dsp:nvSpPr>
      <dsp:spPr>
        <a:xfrm>
          <a:off x="0" y="2218869"/>
          <a:ext cx="10515600" cy="2113678"/>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US" sz="3000" kern="1200" smtClean="0"/>
            <a:t>Data mining is the process of sorting through large data sets to identify patterns and establish relationships to solve problems through data analysis. Data mining tools allow enterprises to predict future trends.</a:t>
          </a:r>
          <a:endParaRPr lang="en-US" sz="3000" kern="1200"/>
        </a:p>
      </dsp:txBody>
      <dsp:txXfrm>
        <a:off x="103181" y="2322050"/>
        <a:ext cx="10309238" cy="19073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53129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83097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14855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501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635B10-CA7F-DD4E-AF98-37BCE68CB946}"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80049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635B10-CA7F-DD4E-AF98-37BCE68CB946}"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67384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635B10-CA7F-DD4E-AF98-37BCE68CB946}" type="datetimeFigureOut">
              <a:rPr lang="en-US" smtClean="0"/>
              <a:t>4/3/17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68241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635B10-CA7F-DD4E-AF98-37BCE68CB946}" type="datetimeFigureOut">
              <a:rPr lang="en-US" smtClean="0"/>
              <a:t>4/3/17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48745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35B10-CA7F-DD4E-AF98-37BCE68CB946}" type="datetimeFigureOut">
              <a:rPr lang="en-US" smtClean="0"/>
              <a:t>4/3/17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0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563379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253759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35B10-CA7F-DD4E-AF98-37BCE68CB946}" type="datetimeFigureOut">
              <a:rPr lang="en-US" smtClean="0"/>
              <a:t>4/3/17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E9C23-715E-C14D-8680-57F143381429}" type="slidenum">
              <a:rPr lang="en-US" smtClean="0"/>
              <a:t>‹#›</a:t>
            </a:fld>
            <a:endParaRPr lang="en-US"/>
          </a:p>
        </p:txBody>
      </p:sp>
    </p:spTree>
    <p:extLst>
      <p:ext uri="{BB962C8B-B14F-4D97-AF65-F5344CB8AC3E}">
        <p14:creationId xmlns:p14="http://schemas.microsoft.com/office/powerpoint/2010/main" val="114666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Mining</a:t>
            </a:r>
            <a:endParaRPr lang="en-US" dirty="0"/>
          </a:p>
        </p:txBody>
      </p:sp>
      <p:sp>
        <p:nvSpPr>
          <p:cNvPr id="3" name="Subtitle 2"/>
          <p:cNvSpPr>
            <a:spLocks noGrp="1"/>
          </p:cNvSpPr>
          <p:nvPr>
            <p:ph type="subTitle" idx="1"/>
          </p:nvPr>
        </p:nvSpPr>
        <p:spPr/>
        <p:txBody>
          <a:bodyPr/>
          <a:lstStyle/>
          <a:p>
            <a:r>
              <a:rPr lang="en-US" dirty="0" smtClean="0"/>
              <a:t>By Intellij </a:t>
            </a:r>
            <a:r>
              <a:rPr lang="en-US" dirty="0" smtClean="0"/>
              <a:t>System Solution Sdn. Bhd.</a:t>
            </a:r>
            <a:endParaRPr lang="en-US" dirty="0"/>
          </a:p>
        </p:txBody>
      </p:sp>
    </p:spTree>
    <p:extLst>
      <p:ext uri="{BB962C8B-B14F-4D97-AF65-F5344CB8AC3E}">
        <p14:creationId xmlns:p14="http://schemas.microsoft.com/office/powerpoint/2010/main" val="2955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Mining?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289848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56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251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Industries</a:t>
            </a:r>
            <a:endParaRPr lang="en-US" dirty="0"/>
          </a:p>
        </p:txBody>
      </p:sp>
      <p:pic>
        <p:nvPicPr>
          <p:cNvPr id="4" name="Picture 3"/>
          <p:cNvPicPr>
            <a:picLocks noChangeAspect="1"/>
          </p:cNvPicPr>
          <p:nvPr/>
        </p:nvPicPr>
        <p:blipFill>
          <a:blip r:embed="rId2"/>
          <a:stretch>
            <a:fillRect/>
          </a:stretch>
        </p:blipFill>
        <p:spPr>
          <a:xfrm>
            <a:off x="2544749" y="1308579"/>
            <a:ext cx="7102502" cy="5549421"/>
          </a:xfrm>
          <a:prstGeom prst="rect">
            <a:avLst/>
          </a:prstGeom>
        </p:spPr>
      </p:pic>
    </p:spTree>
    <p:extLst>
      <p:ext uri="{BB962C8B-B14F-4D97-AF65-F5344CB8AC3E}">
        <p14:creationId xmlns:p14="http://schemas.microsoft.com/office/powerpoint/2010/main" val="175846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4" name="Picture 3"/>
          <p:cNvPicPr>
            <a:picLocks noChangeAspect="1"/>
          </p:cNvPicPr>
          <p:nvPr/>
        </p:nvPicPr>
        <p:blipFill>
          <a:blip r:embed="rId2"/>
          <a:stretch>
            <a:fillRect/>
          </a:stretch>
        </p:blipFill>
        <p:spPr>
          <a:xfrm>
            <a:off x="2286000" y="1461247"/>
            <a:ext cx="7620000" cy="4876800"/>
          </a:xfrm>
          <a:prstGeom prst="rect">
            <a:avLst/>
          </a:prstGeom>
        </p:spPr>
      </p:pic>
    </p:spTree>
    <p:extLst>
      <p:ext uri="{BB962C8B-B14F-4D97-AF65-F5344CB8AC3E}">
        <p14:creationId xmlns:p14="http://schemas.microsoft.com/office/powerpoint/2010/main" val="29395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Data Mining System</a:t>
            </a:r>
          </a:p>
        </p:txBody>
      </p:sp>
      <p:grpSp>
        <p:nvGrpSpPr>
          <p:cNvPr id="4" name="Group 3"/>
          <p:cNvGrpSpPr>
            <a:grpSpLocks/>
          </p:cNvGrpSpPr>
          <p:nvPr/>
        </p:nvGrpSpPr>
        <p:grpSpPr bwMode="auto">
          <a:xfrm>
            <a:off x="2895600" y="1376082"/>
            <a:ext cx="6400800" cy="5181600"/>
            <a:chOff x="960" y="768"/>
            <a:chExt cx="4032" cy="3264"/>
          </a:xfrm>
        </p:grpSpPr>
        <p:sp>
          <p:nvSpPr>
            <p:cNvPr id="5" name="Rectangle 4"/>
            <p:cNvSpPr>
              <a:spLocks noChangeArrowheads="1"/>
            </p:cNvSpPr>
            <p:nvPr/>
          </p:nvSpPr>
          <p:spPr bwMode="auto">
            <a:xfrm>
              <a:off x="960" y="2928"/>
              <a:ext cx="3600" cy="240"/>
            </a:xfrm>
            <a:prstGeom prst="rect">
              <a:avLst/>
            </a:prstGeom>
            <a:solidFill>
              <a:schemeClr val="bg1"/>
            </a:solidFill>
            <a:ln w="635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344" y="2928"/>
              <a:ext cx="30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sz="1800" b="1">
                  <a:latin typeface="Times New Roman" charset="0"/>
                </a:rPr>
                <a:t>data cleaning, integration, and selection</a:t>
              </a:r>
            </a:p>
          </p:txBody>
        </p:sp>
        <p:grpSp>
          <p:nvGrpSpPr>
            <p:cNvPr id="7" name="Group 6"/>
            <p:cNvGrpSpPr>
              <a:grpSpLocks/>
            </p:cNvGrpSpPr>
            <p:nvPr/>
          </p:nvGrpSpPr>
          <p:grpSpPr bwMode="auto">
            <a:xfrm>
              <a:off x="2160" y="3360"/>
              <a:ext cx="480" cy="672"/>
              <a:chOff x="2256" y="3312"/>
              <a:chExt cx="576" cy="816"/>
            </a:xfrm>
          </p:grpSpPr>
          <p:sp>
            <p:nvSpPr>
              <p:cNvPr id="49" name="Rectangle 7"/>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Oval 8"/>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Oval 9"/>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 name="Group 10"/>
            <p:cNvGrpSpPr>
              <a:grpSpLocks/>
            </p:cNvGrpSpPr>
            <p:nvPr/>
          </p:nvGrpSpPr>
          <p:grpSpPr bwMode="auto">
            <a:xfrm>
              <a:off x="1392" y="3360"/>
              <a:ext cx="480" cy="672"/>
              <a:chOff x="2256" y="3312"/>
              <a:chExt cx="576" cy="816"/>
            </a:xfrm>
          </p:grpSpPr>
          <p:sp>
            <p:nvSpPr>
              <p:cNvPr id="46" name="Rectangle 11"/>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Oval 12"/>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Oval 13"/>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 name="Group 14"/>
            <p:cNvGrpSpPr>
              <a:grpSpLocks/>
            </p:cNvGrpSpPr>
            <p:nvPr/>
          </p:nvGrpSpPr>
          <p:grpSpPr bwMode="auto">
            <a:xfrm>
              <a:off x="2880" y="3360"/>
              <a:ext cx="480" cy="672"/>
              <a:chOff x="2256" y="3312"/>
              <a:chExt cx="576" cy="816"/>
            </a:xfrm>
          </p:grpSpPr>
          <p:sp>
            <p:nvSpPr>
              <p:cNvPr id="43" name="Rectangle 15"/>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Oval 16"/>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Oval 17"/>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 name="Group 18"/>
            <p:cNvGrpSpPr>
              <a:grpSpLocks/>
            </p:cNvGrpSpPr>
            <p:nvPr/>
          </p:nvGrpSpPr>
          <p:grpSpPr bwMode="auto">
            <a:xfrm>
              <a:off x="3600" y="3360"/>
              <a:ext cx="480" cy="672"/>
              <a:chOff x="2256" y="3312"/>
              <a:chExt cx="576" cy="816"/>
            </a:xfrm>
          </p:grpSpPr>
          <p:sp>
            <p:nvSpPr>
              <p:cNvPr id="40" name="Rectangle 19"/>
              <p:cNvSpPr>
                <a:spLocks noChangeArrowheads="1"/>
              </p:cNvSpPr>
              <p:nvPr/>
            </p:nvSpPr>
            <p:spPr bwMode="auto">
              <a:xfrm>
                <a:off x="2256" y="3456"/>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Oval 20"/>
              <p:cNvSpPr>
                <a:spLocks noChangeArrowheads="1"/>
              </p:cNvSpPr>
              <p:nvPr/>
            </p:nvSpPr>
            <p:spPr bwMode="auto">
              <a:xfrm>
                <a:off x="2256" y="331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Oval 21"/>
              <p:cNvSpPr>
                <a:spLocks noChangeArrowheads="1"/>
              </p:cNvSpPr>
              <p:nvPr/>
            </p:nvSpPr>
            <p:spPr bwMode="auto">
              <a:xfrm>
                <a:off x="2256" y="3888"/>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22"/>
            <p:cNvGrpSpPr>
              <a:grpSpLocks/>
            </p:cNvGrpSpPr>
            <p:nvPr/>
          </p:nvGrpSpPr>
          <p:grpSpPr bwMode="auto">
            <a:xfrm>
              <a:off x="1488" y="768"/>
              <a:ext cx="3504" cy="2064"/>
              <a:chOff x="1584" y="960"/>
              <a:chExt cx="3504" cy="2064"/>
            </a:xfrm>
          </p:grpSpPr>
          <p:sp>
            <p:nvSpPr>
              <p:cNvPr id="20" name="Line 23"/>
              <p:cNvSpPr>
                <a:spLocks noChangeShapeType="1"/>
              </p:cNvSpPr>
              <p:nvPr/>
            </p:nvSpPr>
            <p:spPr bwMode="auto">
              <a:xfrm>
                <a:off x="2112" y="24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24"/>
              <p:cNvSpPr>
                <a:spLocks noChangeShapeType="1"/>
              </p:cNvSpPr>
              <p:nvPr/>
            </p:nvSpPr>
            <p:spPr bwMode="auto">
              <a:xfrm>
                <a:off x="3792" y="2400"/>
                <a:ext cx="720"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25"/>
              <p:cNvSpPr>
                <a:spLocks noChangeShapeType="1"/>
              </p:cNvSpPr>
              <p:nvPr/>
            </p:nvSpPr>
            <p:spPr bwMode="auto">
              <a:xfrm>
                <a:off x="3360" y="192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6"/>
              <p:cNvSpPr>
                <a:spLocks noChangeArrowheads="1"/>
              </p:cNvSpPr>
              <p:nvPr/>
            </p:nvSpPr>
            <p:spPr bwMode="auto">
              <a:xfrm>
                <a:off x="1632" y="2592"/>
                <a:ext cx="2208"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7"/>
              <p:cNvSpPr txBox="1">
                <a:spLocks noChangeArrowheads="1"/>
              </p:cNvSpPr>
              <p:nvPr/>
            </p:nvSpPr>
            <p:spPr bwMode="auto">
              <a:xfrm>
                <a:off x="1680" y="2592"/>
                <a:ext cx="21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90000"/>
                  </a:lnSpc>
                  <a:spcBef>
                    <a:spcPct val="50000"/>
                  </a:spcBef>
                </a:pPr>
                <a:r>
                  <a:rPr lang="en-US" altLang="en-US" sz="2000"/>
                  <a:t>Database or Data Warehouse Server</a:t>
                </a:r>
              </a:p>
            </p:txBody>
          </p:sp>
          <p:sp>
            <p:nvSpPr>
              <p:cNvPr id="25" name="Rectangle 28"/>
              <p:cNvSpPr>
                <a:spLocks noChangeArrowheads="1"/>
              </p:cNvSpPr>
              <p:nvPr/>
            </p:nvSpPr>
            <p:spPr bwMode="auto">
              <a:xfrm>
                <a:off x="1584" y="2112"/>
                <a:ext cx="2208"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Data Mining Engine</a:t>
                </a:r>
              </a:p>
            </p:txBody>
          </p:sp>
          <p:sp>
            <p:nvSpPr>
              <p:cNvPr id="26" name="Rectangle 29"/>
              <p:cNvSpPr>
                <a:spLocks noChangeArrowheads="1"/>
              </p:cNvSpPr>
              <p:nvPr/>
            </p:nvSpPr>
            <p:spPr bwMode="auto">
              <a:xfrm>
                <a:off x="1584" y="1632"/>
                <a:ext cx="2256"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Pattern Evaluation</a:t>
                </a:r>
              </a:p>
            </p:txBody>
          </p:sp>
          <p:sp>
            <p:nvSpPr>
              <p:cNvPr id="27" name="Rectangle 30"/>
              <p:cNvSpPr>
                <a:spLocks noChangeArrowheads="1"/>
              </p:cNvSpPr>
              <p:nvPr/>
            </p:nvSpPr>
            <p:spPr bwMode="auto">
              <a:xfrm>
                <a:off x="1584" y="1152"/>
                <a:ext cx="230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2000"/>
                  <a:t>Graphical User Interface</a:t>
                </a:r>
              </a:p>
            </p:txBody>
          </p:sp>
          <p:sp>
            <p:nvSpPr>
              <p:cNvPr id="28" name="Line 31"/>
              <p:cNvSpPr>
                <a:spLocks noChangeShapeType="1"/>
              </p:cNvSpPr>
              <p:nvPr/>
            </p:nvSpPr>
            <p:spPr bwMode="auto">
              <a:xfrm>
                <a:off x="2112" y="144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32"/>
              <p:cNvSpPr>
                <a:spLocks noChangeShapeType="1"/>
              </p:cNvSpPr>
              <p:nvPr/>
            </p:nvSpPr>
            <p:spPr bwMode="auto">
              <a:xfrm>
                <a:off x="2112" y="96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Line 33"/>
              <p:cNvSpPr>
                <a:spLocks noChangeShapeType="1"/>
              </p:cNvSpPr>
              <p:nvPr/>
            </p:nvSpPr>
            <p:spPr bwMode="auto">
              <a:xfrm>
                <a:off x="3360" y="144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34"/>
              <p:cNvSpPr>
                <a:spLocks noChangeShapeType="1"/>
              </p:cNvSpPr>
              <p:nvPr/>
            </p:nvSpPr>
            <p:spPr bwMode="auto">
              <a:xfrm>
                <a:off x="3360" y="96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35"/>
              <p:cNvSpPr>
                <a:spLocks noChangeShapeType="1"/>
              </p:cNvSpPr>
              <p:nvPr/>
            </p:nvSpPr>
            <p:spPr bwMode="auto">
              <a:xfrm>
                <a:off x="3840" y="1872"/>
                <a:ext cx="672" cy="24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3" name="Line 36"/>
              <p:cNvSpPr>
                <a:spLocks noChangeShapeType="1"/>
              </p:cNvSpPr>
              <p:nvPr/>
            </p:nvSpPr>
            <p:spPr bwMode="auto">
              <a:xfrm>
                <a:off x="3840" y="2016"/>
                <a:ext cx="672" cy="240"/>
              </a:xfrm>
              <a:prstGeom prst="line">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4" name="Rectangle 37"/>
              <p:cNvSpPr>
                <a:spLocks noChangeArrowheads="1"/>
              </p:cNvSpPr>
              <p:nvPr/>
            </p:nvSpPr>
            <p:spPr bwMode="auto">
              <a:xfrm>
                <a:off x="4512" y="1968"/>
                <a:ext cx="576" cy="528"/>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ltLang="en-US" sz="2000" b="1"/>
              </a:p>
            </p:txBody>
          </p:sp>
          <p:sp>
            <p:nvSpPr>
              <p:cNvPr id="35" name="Oval 38"/>
              <p:cNvSpPr>
                <a:spLocks noChangeArrowheads="1"/>
              </p:cNvSpPr>
              <p:nvPr/>
            </p:nvSpPr>
            <p:spPr bwMode="auto">
              <a:xfrm>
                <a:off x="4512" y="1872"/>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39"/>
              <p:cNvSpPr>
                <a:spLocks noChangeArrowheads="1"/>
              </p:cNvSpPr>
              <p:nvPr/>
            </p:nvSpPr>
            <p:spPr bwMode="auto">
              <a:xfrm>
                <a:off x="4512" y="2400"/>
                <a:ext cx="576" cy="24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Text Box 40"/>
              <p:cNvSpPr txBox="1">
                <a:spLocks noChangeArrowheads="1"/>
              </p:cNvSpPr>
              <p:nvPr/>
            </p:nvSpPr>
            <p:spPr bwMode="auto">
              <a:xfrm>
                <a:off x="4560" y="1967"/>
                <a:ext cx="52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1800"/>
                  <a:t>Knowledge-Base</a:t>
                </a:r>
              </a:p>
            </p:txBody>
          </p:sp>
          <p:sp>
            <p:nvSpPr>
              <p:cNvPr id="38" name="Line 41"/>
              <p:cNvSpPr>
                <a:spLocks noChangeShapeType="1"/>
              </p:cNvSpPr>
              <p:nvPr/>
            </p:nvSpPr>
            <p:spPr bwMode="auto">
              <a:xfrm>
                <a:off x="3360" y="2400"/>
                <a:ext cx="0" cy="192"/>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Line 42"/>
              <p:cNvSpPr>
                <a:spLocks noChangeShapeType="1"/>
              </p:cNvSpPr>
              <p:nvPr/>
            </p:nvSpPr>
            <p:spPr bwMode="auto">
              <a:xfrm>
                <a:off x="2112" y="192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 name="Line 43"/>
            <p:cNvSpPr>
              <a:spLocks noChangeShapeType="1"/>
            </p:cNvSpPr>
            <p:nvPr/>
          </p:nvSpPr>
          <p:spPr bwMode="auto">
            <a:xfrm flipH="1">
              <a:off x="1680" y="2832"/>
              <a:ext cx="768"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44"/>
            <p:cNvSpPr>
              <a:spLocks noChangeShapeType="1"/>
            </p:cNvSpPr>
            <p:nvPr/>
          </p:nvSpPr>
          <p:spPr bwMode="auto">
            <a:xfrm flipH="1">
              <a:off x="2400" y="2832"/>
              <a:ext cx="288"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45"/>
            <p:cNvSpPr>
              <a:spLocks noChangeShapeType="1"/>
            </p:cNvSpPr>
            <p:nvPr/>
          </p:nvSpPr>
          <p:spPr bwMode="auto">
            <a:xfrm>
              <a:off x="2784" y="2832"/>
              <a:ext cx="336" cy="672"/>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Text Box 46"/>
            <p:cNvSpPr txBox="1">
              <a:spLocks noChangeArrowheads="1"/>
            </p:cNvSpPr>
            <p:nvPr/>
          </p:nvSpPr>
          <p:spPr bwMode="auto">
            <a:xfrm>
              <a:off x="1296" y="3609"/>
              <a:ext cx="84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1800" b="1">
                  <a:solidFill>
                    <a:srgbClr val="000099"/>
                  </a:solidFill>
                  <a:latin typeface="Times New Roman" charset="0"/>
                </a:rPr>
                <a:t>Database</a:t>
              </a:r>
            </a:p>
          </p:txBody>
        </p:sp>
        <p:sp>
          <p:nvSpPr>
            <p:cNvPr id="16" name="Text Box 47"/>
            <p:cNvSpPr txBox="1">
              <a:spLocks noChangeArrowheads="1"/>
            </p:cNvSpPr>
            <p:nvPr/>
          </p:nvSpPr>
          <p:spPr bwMode="auto">
            <a:xfrm>
              <a:off x="1920" y="355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Data </a:t>
              </a:r>
            </a:p>
            <a:p>
              <a:pPr algn="ctr"/>
              <a:r>
                <a:rPr lang="en-US" altLang="en-US" sz="1600" b="1">
                  <a:solidFill>
                    <a:srgbClr val="000099"/>
                  </a:solidFill>
                  <a:latin typeface="Times New Roman" charset="0"/>
                </a:rPr>
                <a:t>Warehouse</a:t>
              </a:r>
            </a:p>
          </p:txBody>
        </p:sp>
        <p:sp>
          <p:nvSpPr>
            <p:cNvPr id="17" name="Line 48"/>
            <p:cNvSpPr>
              <a:spLocks noChangeShapeType="1"/>
            </p:cNvSpPr>
            <p:nvPr/>
          </p:nvSpPr>
          <p:spPr bwMode="auto">
            <a:xfrm>
              <a:off x="3024" y="2832"/>
              <a:ext cx="816" cy="624"/>
            </a:xfrm>
            <a:prstGeom prst="line">
              <a:avLst/>
            </a:prstGeom>
            <a:noFill/>
            <a:ln w="635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49"/>
            <p:cNvSpPr txBox="1">
              <a:spLocks noChangeArrowheads="1"/>
            </p:cNvSpPr>
            <p:nvPr/>
          </p:nvSpPr>
          <p:spPr bwMode="auto">
            <a:xfrm>
              <a:off x="2640" y="355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World-Wide</a:t>
              </a:r>
            </a:p>
            <a:p>
              <a:pPr algn="ctr"/>
              <a:r>
                <a:rPr lang="en-US" altLang="en-US" sz="1600" b="1">
                  <a:solidFill>
                    <a:srgbClr val="000099"/>
                  </a:solidFill>
                  <a:latin typeface="Times New Roman" charset="0"/>
                </a:rPr>
                <a:t>Web</a:t>
              </a:r>
            </a:p>
          </p:txBody>
        </p:sp>
        <p:sp>
          <p:nvSpPr>
            <p:cNvPr id="19" name="Text Box 50"/>
            <p:cNvSpPr txBox="1">
              <a:spLocks noChangeArrowheads="1"/>
            </p:cNvSpPr>
            <p:nvPr/>
          </p:nvSpPr>
          <p:spPr bwMode="auto">
            <a:xfrm>
              <a:off x="3408" y="3522"/>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600" b="1">
                  <a:solidFill>
                    <a:srgbClr val="000099"/>
                  </a:solidFill>
                  <a:latin typeface="Times New Roman" charset="0"/>
                </a:rPr>
                <a:t>Other Info</a:t>
              </a:r>
            </a:p>
            <a:p>
              <a:pPr algn="ctr"/>
              <a:r>
                <a:rPr lang="en-US" altLang="en-US" sz="1600" b="1">
                  <a:solidFill>
                    <a:srgbClr val="000099"/>
                  </a:solidFill>
                  <a:latin typeface="Times New Roman" charset="0"/>
                </a:rPr>
                <a:t>Repositories</a:t>
              </a:r>
            </a:p>
          </p:txBody>
        </p:sp>
      </p:grpSp>
    </p:spTree>
    <p:extLst>
      <p:ext uri="{BB962C8B-B14F-4D97-AF65-F5344CB8AC3E}">
        <p14:creationId xmlns:p14="http://schemas.microsoft.com/office/powerpoint/2010/main" val="634087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88</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Calibri Light</vt:lpstr>
      <vt:lpstr>Times New Roman</vt:lpstr>
      <vt:lpstr>Arial</vt:lpstr>
      <vt:lpstr>Office Theme</vt:lpstr>
      <vt:lpstr>Data Mining</vt:lpstr>
      <vt:lpstr>What is Data Mining?</vt:lpstr>
      <vt:lpstr>PowerPoint Presentation</vt:lpstr>
      <vt:lpstr>Industries</vt:lpstr>
      <vt:lpstr>Applications</vt:lpstr>
      <vt:lpstr>Typical Data Mining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Microsoft Office User</dc:creator>
  <cp:lastModifiedBy>Microsoft Office User</cp:lastModifiedBy>
  <cp:revision>18</cp:revision>
  <dcterms:created xsi:type="dcterms:W3CDTF">2017-04-02T03:24:34Z</dcterms:created>
  <dcterms:modified xsi:type="dcterms:W3CDTF">2017-04-03T04:17:45Z</dcterms:modified>
</cp:coreProperties>
</file>